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5" r:id="rId7"/>
    <p:sldId id="268" r:id="rId8"/>
    <p:sldId id="269" r:id="rId9"/>
    <p:sldId id="270" r:id="rId10"/>
    <p:sldId id="271" r:id="rId11"/>
    <p:sldId id="280" r:id="rId12"/>
    <p:sldId id="273" r:id="rId13"/>
    <p:sldId id="276" r:id="rId14"/>
    <p:sldId id="275" r:id="rId15"/>
    <p:sldId id="281" r:id="rId16"/>
    <p:sldId id="282" r:id="rId17"/>
    <p:sldId id="283" r:id="rId18"/>
    <p:sldId id="284" r:id="rId19"/>
    <p:sldId id="277" r:id="rId20"/>
    <p:sldId id="267" r:id="rId21"/>
    <p:sldId id="278" r:id="rId22"/>
    <p:sldId id="279" r:id="rId23"/>
    <p:sldId id="264" r:id="rId24"/>
    <p:sldId id="263" r:id="rId25"/>
    <p:sldId id="266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962" autoAdjust="0"/>
    <p:restoredTop sz="94660"/>
  </p:normalViewPr>
  <p:slideViewPr>
    <p:cSldViewPr>
      <p:cViewPr>
        <p:scale>
          <a:sx n="78" d="100"/>
          <a:sy n="78" d="100"/>
        </p:scale>
        <p:origin x="246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24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B31DE-402E-45C9-948D-FAAEE6F4B24F}" type="doc">
      <dgm:prSet loTypeId="urn:microsoft.com/office/officeart/2005/8/layout/vList3" loCatId="picture" qsTypeId="urn:microsoft.com/office/officeart/2005/8/quickstyle/3d1" qsCatId="3D" csTypeId="urn:microsoft.com/office/officeart/2005/8/colors/colorful1" csCatId="colorful" phldr="1"/>
      <dgm:spPr/>
    </dgm:pt>
    <dgm:pt modelId="{68D1B46E-530C-4E75-BCD7-1D8975B1446C}">
      <dgm:prSet phldrT="[Texto]" custT="1"/>
      <dgm:spPr/>
      <dgm:t>
        <a:bodyPr/>
        <a:lstStyle/>
        <a:p>
          <a:r>
            <a:rPr lang="es-VE" sz="2400" b="1" dirty="0" smtClean="0">
              <a:latin typeface="Calibri" panose="020F0502020204030204" pitchFamily="34" charset="0"/>
            </a:rPr>
            <a:t>Tomar medidas preventivas por cada causa básica identificada</a:t>
          </a:r>
          <a:endParaRPr lang="es-VE" sz="2400" b="1" dirty="0">
            <a:latin typeface="Calibri" panose="020F0502020204030204" pitchFamily="34" charset="0"/>
          </a:endParaRPr>
        </a:p>
      </dgm:t>
    </dgm:pt>
    <dgm:pt modelId="{C901B55F-066E-4BC6-96FB-2AAB161584BE}" type="parTrans" cxnId="{A993954A-4FE1-4FB4-8A28-E6F3F88875ED}">
      <dgm:prSet/>
      <dgm:spPr/>
      <dgm:t>
        <a:bodyPr/>
        <a:lstStyle/>
        <a:p>
          <a:endParaRPr lang="es-VE"/>
        </a:p>
      </dgm:t>
    </dgm:pt>
    <dgm:pt modelId="{4DB09EAF-FA48-45E2-8D33-AF728E001D0D}" type="sibTrans" cxnId="{A993954A-4FE1-4FB4-8A28-E6F3F88875ED}">
      <dgm:prSet/>
      <dgm:spPr/>
      <dgm:t>
        <a:bodyPr/>
        <a:lstStyle/>
        <a:p>
          <a:endParaRPr lang="es-VE"/>
        </a:p>
      </dgm:t>
    </dgm:pt>
    <dgm:pt modelId="{FA2B79E4-6AB1-4974-83D0-39DF8E08E667}">
      <dgm:prSet phldrT="[Texto]" custT="1"/>
      <dgm:spPr/>
      <dgm:t>
        <a:bodyPr/>
        <a:lstStyle/>
        <a:p>
          <a:r>
            <a:rPr lang="es-VE" sz="2400" b="1" dirty="0" smtClean="0">
              <a:latin typeface="Calibri" panose="020F0502020204030204" pitchFamily="34" charset="0"/>
            </a:rPr>
            <a:t>Reportar e Investigar incidentes uno por día</a:t>
          </a:r>
          <a:endParaRPr lang="es-VE" sz="2400" b="1" dirty="0">
            <a:latin typeface="Calibri" panose="020F0502020204030204" pitchFamily="34" charset="0"/>
          </a:endParaRPr>
        </a:p>
      </dgm:t>
    </dgm:pt>
    <dgm:pt modelId="{98923700-5B44-44E8-B574-9DC3BEF3F230}" type="parTrans" cxnId="{C8D7F8EA-1355-4B05-9FCD-69FC823EF34D}">
      <dgm:prSet/>
      <dgm:spPr/>
      <dgm:t>
        <a:bodyPr/>
        <a:lstStyle/>
        <a:p>
          <a:endParaRPr lang="es-VE"/>
        </a:p>
      </dgm:t>
    </dgm:pt>
    <dgm:pt modelId="{38782CFD-E3ED-4FE1-96DA-F13FD66F2D0B}" type="sibTrans" cxnId="{C8D7F8EA-1355-4B05-9FCD-69FC823EF34D}">
      <dgm:prSet/>
      <dgm:spPr/>
      <dgm:t>
        <a:bodyPr/>
        <a:lstStyle/>
        <a:p>
          <a:endParaRPr lang="es-VE"/>
        </a:p>
      </dgm:t>
    </dgm:pt>
    <dgm:pt modelId="{64351C78-0322-45DF-9719-6197121DCBB7}">
      <dgm:prSet phldrT="[Texto]" custT="1"/>
      <dgm:spPr/>
      <dgm:t>
        <a:bodyPr/>
        <a:lstStyle/>
        <a:p>
          <a:r>
            <a:rPr lang="es-VE" sz="2400" b="1" dirty="0" smtClean="0">
              <a:latin typeface="Calibri" panose="020F0502020204030204" pitchFamily="34" charset="0"/>
            </a:rPr>
            <a:t>¿Qué significa ANALISIS CAUSA RAIZ?</a:t>
          </a:r>
          <a:endParaRPr lang="es-VE" sz="2400" b="1" dirty="0">
            <a:latin typeface="Calibri" panose="020F0502020204030204" pitchFamily="34" charset="0"/>
          </a:endParaRPr>
        </a:p>
      </dgm:t>
    </dgm:pt>
    <dgm:pt modelId="{23183F4A-D1E5-49E8-AE64-95940EFA3803}" type="parTrans" cxnId="{25ABBCC5-226A-4DD6-977D-FBF32E940D8A}">
      <dgm:prSet/>
      <dgm:spPr/>
      <dgm:t>
        <a:bodyPr/>
        <a:lstStyle/>
        <a:p>
          <a:endParaRPr lang="es-VE"/>
        </a:p>
      </dgm:t>
    </dgm:pt>
    <dgm:pt modelId="{04C83C46-0C1F-49F8-BCC9-CD2982201630}" type="sibTrans" cxnId="{25ABBCC5-226A-4DD6-977D-FBF32E940D8A}">
      <dgm:prSet/>
      <dgm:spPr/>
      <dgm:t>
        <a:bodyPr/>
        <a:lstStyle/>
        <a:p>
          <a:endParaRPr lang="es-VE"/>
        </a:p>
      </dgm:t>
    </dgm:pt>
    <dgm:pt modelId="{B592CF21-6489-4FB8-9314-9321E20351AE}" type="pres">
      <dgm:prSet presAssocID="{BB7B31DE-402E-45C9-948D-FAAEE6F4B24F}" presName="linearFlow" presStyleCnt="0">
        <dgm:presLayoutVars>
          <dgm:dir/>
          <dgm:resizeHandles val="exact"/>
        </dgm:presLayoutVars>
      </dgm:prSet>
      <dgm:spPr/>
    </dgm:pt>
    <dgm:pt modelId="{5CEC228E-B8D8-4F65-8A6D-3843DA1F3157}" type="pres">
      <dgm:prSet presAssocID="{68D1B46E-530C-4E75-BCD7-1D8975B1446C}" presName="composite" presStyleCnt="0"/>
      <dgm:spPr/>
    </dgm:pt>
    <dgm:pt modelId="{52E03F8B-FCCA-4238-8455-449EDA85CDA8}" type="pres">
      <dgm:prSet presAssocID="{68D1B46E-530C-4E75-BCD7-1D8975B1446C}" presName="imgShp" presStyleLbl="fgImgPlace1" presStyleIdx="0" presStyleCnt="3" custScaleX="157331" custLinFactY="100000" custLinFactNeighborX="-56572" custLinFactNeighborY="1599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B851AD9E-A3A8-4201-B9D5-3F896B367800}" type="pres">
      <dgm:prSet presAssocID="{68D1B46E-530C-4E75-BCD7-1D8975B1446C}" presName="txShp" presStyleLbl="node1" presStyleIdx="0" presStyleCnt="3" custScaleX="126678" custLinFactY="100000" custLinFactNeighborX="10924" custLinFactNeighborY="15991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69EE0A7F-2ABA-4892-914B-08C17C831EDC}" type="pres">
      <dgm:prSet presAssocID="{4DB09EAF-FA48-45E2-8D33-AF728E001D0D}" presName="spacing" presStyleCnt="0"/>
      <dgm:spPr/>
    </dgm:pt>
    <dgm:pt modelId="{6D1F00BA-0124-4F1D-A2A2-13A6C88DA06A}" type="pres">
      <dgm:prSet presAssocID="{FA2B79E4-6AB1-4974-83D0-39DF8E08E667}" presName="composite" presStyleCnt="0"/>
      <dgm:spPr/>
    </dgm:pt>
    <dgm:pt modelId="{D0C3C149-8735-48A5-ADFA-AAD541E1A629}" type="pres">
      <dgm:prSet presAssocID="{FA2B79E4-6AB1-4974-83D0-39DF8E08E667}" presName="imgShp" presStyleLbl="fgImgPlace1" presStyleIdx="1" presStyleCnt="3" custScaleX="157331" custLinFactNeighborX="-671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CEBC2B9-2901-49E4-BFFF-0550563804D3}" type="pres">
      <dgm:prSet presAssocID="{FA2B79E4-6AB1-4974-83D0-39DF8E08E667}" presName="txShp" presStyleLbl="node1" presStyleIdx="1" presStyleCnt="3" custScaleX="126678" custLinFactNeighborX="12035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5F065FBE-FD20-4314-B6AB-AFA543AA8EB4}" type="pres">
      <dgm:prSet presAssocID="{38782CFD-E3ED-4FE1-96DA-F13FD66F2D0B}" presName="spacing" presStyleCnt="0"/>
      <dgm:spPr/>
    </dgm:pt>
    <dgm:pt modelId="{FD5A0DE9-B9DC-4A0D-B5F4-193B2A819A3F}" type="pres">
      <dgm:prSet presAssocID="{64351C78-0322-45DF-9719-6197121DCBB7}" presName="composite" presStyleCnt="0"/>
      <dgm:spPr/>
    </dgm:pt>
    <dgm:pt modelId="{05A25F17-12C6-4CDE-9222-D4F19CC472E5}" type="pres">
      <dgm:prSet presAssocID="{64351C78-0322-45DF-9719-6197121DCBB7}" presName="imgShp" presStyleLbl="fgImgPlace1" presStyleIdx="2" presStyleCnt="3" custScaleX="157331" custLinFactY="-100000" custLinFactNeighborX="-59684" custLinFactNeighborY="-1599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AE82176-9137-4AB9-A7BA-8CD8D42EBCCC}" type="pres">
      <dgm:prSet presAssocID="{64351C78-0322-45DF-9719-6197121DCBB7}" presName="txShp" presStyleLbl="node1" presStyleIdx="2" presStyleCnt="3" custScaleX="126678" custLinFactY="-100000" custLinFactNeighborX="10323" custLinFactNeighborY="-159912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9A6457BD-E17A-47A9-ABD5-518C8715C62B}" type="presOf" srcId="{68D1B46E-530C-4E75-BCD7-1D8975B1446C}" destId="{B851AD9E-A3A8-4201-B9D5-3F896B367800}" srcOrd="0" destOrd="0" presId="urn:microsoft.com/office/officeart/2005/8/layout/vList3"/>
    <dgm:cxn modelId="{A993954A-4FE1-4FB4-8A28-E6F3F88875ED}" srcId="{BB7B31DE-402E-45C9-948D-FAAEE6F4B24F}" destId="{68D1B46E-530C-4E75-BCD7-1D8975B1446C}" srcOrd="0" destOrd="0" parTransId="{C901B55F-066E-4BC6-96FB-2AAB161584BE}" sibTransId="{4DB09EAF-FA48-45E2-8D33-AF728E001D0D}"/>
    <dgm:cxn modelId="{919DF7A9-07D1-4D03-9326-1E3BFB1A3618}" type="presOf" srcId="{BB7B31DE-402E-45C9-948D-FAAEE6F4B24F}" destId="{B592CF21-6489-4FB8-9314-9321E20351AE}" srcOrd="0" destOrd="0" presId="urn:microsoft.com/office/officeart/2005/8/layout/vList3"/>
    <dgm:cxn modelId="{B3CE9460-8C46-4147-A1E4-06581546BD60}" type="presOf" srcId="{FA2B79E4-6AB1-4974-83D0-39DF8E08E667}" destId="{3CEBC2B9-2901-49E4-BFFF-0550563804D3}" srcOrd="0" destOrd="0" presId="urn:microsoft.com/office/officeart/2005/8/layout/vList3"/>
    <dgm:cxn modelId="{8325DB11-8111-4720-95B8-1DA418C8C8CD}" type="presOf" srcId="{64351C78-0322-45DF-9719-6197121DCBB7}" destId="{6AE82176-9137-4AB9-A7BA-8CD8D42EBCCC}" srcOrd="0" destOrd="0" presId="urn:microsoft.com/office/officeart/2005/8/layout/vList3"/>
    <dgm:cxn modelId="{C8D7F8EA-1355-4B05-9FCD-69FC823EF34D}" srcId="{BB7B31DE-402E-45C9-948D-FAAEE6F4B24F}" destId="{FA2B79E4-6AB1-4974-83D0-39DF8E08E667}" srcOrd="1" destOrd="0" parTransId="{98923700-5B44-44E8-B574-9DC3BEF3F230}" sibTransId="{38782CFD-E3ED-4FE1-96DA-F13FD66F2D0B}"/>
    <dgm:cxn modelId="{25ABBCC5-226A-4DD6-977D-FBF32E940D8A}" srcId="{BB7B31DE-402E-45C9-948D-FAAEE6F4B24F}" destId="{64351C78-0322-45DF-9719-6197121DCBB7}" srcOrd="2" destOrd="0" parTransId="{23183F4A-D1E5-49E8-AE64-95940EFA3803}" sibTransId="{04C83C46-0C1F-49F8-BCC9-CD2982201630}"/>
    <dgm:cxn modelId="{20608B94-B61F-447C-BC37-4710061A1DBA}" type="presParOf" srcId="{B592CF21-6489-4FB8-9314-9321E20351AE}" destId="{5CEC228E-B8D8-4F65-8A6D-3843DA1F3157}" srcOrd="0" destOrd="0" presId="urn:microsoft.com/office/officeart/2005/8/layout/vList3"/>
    <dgm:cxn modelId="{72C154EB-EB18-4535-A1F6-F23CD1736CFA}" type="presParOf" srcId="{5CEC228E-B8D8-4F65-8A6D-3843DA1F3157}" destId="{52E03F8B-FCCA-4238-8455-449EDA85CDA8}" srcOrd="0" destOrd="0" presId="urn:microsoft.com/office/officeart/2005/8/layout/vList3"/>
    <dgm:cxn modelId="{DB772B3D-E5A0-47C6-A9A6-446FE10EFFD5}" type="presParOf" srcId="{5CEC228E-B8D8-4F65-8A6D-3843DA1F3157}" destId="{B851AD9E-A3A8-4201-B9D5-3F896B367800}" srcOrd="1" destOrd="0" presId="urn:microsoft.com/office/officeart/2005/8/layout/vList3"/>
    <dgm:cxn modelId="{65BF22BE-8CC7-46AF-B8CF-1C7AB93C02C0}" type="presParOf" srcId="{B592CF21-6489-4FB8-9314-9321E20351AE}" destId="{69EE0A7F-2ABA-4892-914B-08C17C831EDC}" srcOrd="1" destOrd="0" presId="urn:microsoft.com/office/officeart/2005/8/layout/vList3"/>
    <dgm:cxn modelId="{BEF9C27A-DBB1-418F-9CC3-A1FB48145CF8}" type="presParOf" srcId="{B592CF21-6489-4FB8-9314-9321E20351AE}" destId="{6D1F00BA-0124-4F1D-A2A2-13A6C88DA06A}" srcOrd="2" destOrd="0" presId="urn:microsoft.com/office/officeart/2005/8/layout/vList3"/>
    <dgm:cxn modelId="{A70C8871-877D-466A-A3BF-1A93332A7330}" type="presParOf" srcId="{6D1F00BA-0124-4F1D-A2A2-13A6C88DA06A}" destId="{D0C3C149-8735-48A5-ADFA-AAD541E1A629}" srcOrd="0" destOrd="0" presId="urn:microsoft.com/office/officeart/2005/8/layout/vList3"/>
    <dgm:cxn modelId="{0E3A2A2C-059E-4DCD-98C3-27406BF7CE4D}" type="presParOf" srcId="{6D1F00BA-0124-4F1D-A2A2-13A6C88DA06A}" destId="{3CEBC2B9-2901-49E4-BFFF-0550563804D3}" srcOrd="1" destOrd="0" presId="urn:microsoft.com/office/officeart/2005/8/layout/vList3"/>
    <dgm:cxn modelId="{F3D59EF4-96EE-47A2-95EF-3EA003AEE69D}" type="presParOf" srcId="{B592CF21-6489-4FB8-9314-9321E20351AE}" destId="{5F065FBE-FD20-4314-B6AB-AFA543AA8EB4}" srcOrd="3" destOrd="0" presId="urn:microsoft.com/office/officeart/2005/8/layout/vList3"/>
    <dgm:cxn modelId="{43845D4D-10D6-4F8D-8BB0-9F31F4081D23}" type="presParOf" srcId="{B592CF21-6489-4FB8-9314-9321E20351AE}" destId="{FD5A0DE9-B9DC-4A0D-B5F4-193B2A819A3F}" srcOrd="4" destOrd="0" presId="urn:microsoft.com/office/officeart/2005/8/layout/vList3"/>
    <dgm:cxn modelId="{49982102-B1FD-40E2-9040-AAAEED3C4C6C}" type="presParOf" srcId="{FD5A0DE9-B9DC-4A0D-B5F4-193B2A819A3F}" destId="{05A25F17-12C6-4CDE-9222-D4F19CC472E5}" srcOrd="0" destOrd="0" presId="urn:microsoft.com/office/officeart/2005/8/layout/vList3"/>
    <dgm:cxn modelId="{0AD4F0CB-F221-433B-B886-C28B5914ABA0}" type="presParOf" srcId="{FD5A0DE9-B9DC-4A0D-B5F4-193B2A819A3F}" destId="{6AE82176-9137-4AB9-A7BA-8CD8D42EBCC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1AD9E-A3A8-4201-B9D5-3F896B367800}">
      <dsp:nvSpPr>
        <dsp:cNvPr id="0" name=""/>
        <dsp:cNvSpPr/>
      </dsp:nvSpPr>
      <dsp:spPr>
        <a:xfrm rot="10800000">
          <a:off x="1374247" y="2912707"/>
          <a:ext cx="7346079" cy="111974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377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400" b="1" kern="1200" dirty="0" smtClean="0">
              <a:latin typeface="Calibri" panose="020F0502020204030204" pitchFamily="34" charset="0"/>
            </a:rPr>
            <a:t>Tomar medidas preventivas por cada causa básica identificada</a:t>
          </a:r>
          <a:endParaRPr lang="es-VE" sz="2400" b="1" kern="1200" dirty="0">
            <a:latin typeface="Calibri" panose="020F0502020204030204" pitchFamily="34" charset="0"/>
          </a:endParaRPr>
        </a:p>
      </dsp:txBody>
      <dsp:txXfrm rot="10800000">
        <a:off x="1654182" y="2912707"/>
        <a:ext cx="7066144" cy="1119740"/>
      </dsp:txXfrm>
    </dsp:sp>
    <dsp:sp modelId="{52E03F8B-FCCA-4238-8455-449EDA85CDA8}">
      <dsp:nvSpPr>
        <dsp:cNvPr id="0" name=""/>
        <dsp:cNvSpPr/>
      </dsp:nvSpPr>
      <dsp:spPr>
        <a:xfrm>
          <a:off x="5" y="2912707"/>
          <a:ext cx="1761698" cy="11197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CEBC2B9-2901-49E4-BFFF-0550563804D3}">
      <dsp:nvSpPr>
        <dsp:cNvPr id="0" name=""/>
        <dsp:cNvSpPr/>
      </dsp:nvSpPr>
      <dsp:spPr>
        <a:xfrm rot="10800000">
          <a:off x="1374247" y="1456353"/>
          <a:ext cx="7346079" cy="1119740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377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400" b="1" kern="1200" dirty="0" smtClean="0">
              <a:latin typeface="Calibri" panose="020F0502020204030204" pitchFamily="34" charset="0"/>
            </a:rPr>
            <a:t>Reportar e Investigar incidentes uno por día</a:t>
          </a:r>
          <a:endParaRPr lang="es-VE" sz="2400" b="1" kern="1200" dirty="0">
            <a:latin typeface="Calibri" panose="020F0502020204030204" pitchFamily="34" charset="0"/>
          </a:endParaRPr>
        </a:p>
      </dsp:txBody>
      <dsp:txXfrm rot="10800000">
        <a:off x="1654182" y="1456353"/>
        <a:ext cx="7066144" cy="1119740"/>
      </dsp:txXfrm>
    </dsp:sp>
    <dsp:sp modelId="{D0C3C149-8735-48A5-ADFA-AAD541E1A629}">
      <dsp:nvSpPr>
        <dsp:cNvPr id="0" name=""/>
        <dsp:cNvSpPr/>
      </dsp:nvSpPr>
      <dsp:spPr>
        <a:xfrm>
          <a:off x="0" y="1456353"/>
          <a:ext cx="1761698" cy="11197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AE82176-9137-4AB9-A7BA-8CD8D42EBCCC}">
      <dsp:nvSpPr>
        <dsp:cNvPr id="0" name=""/>
        <dsp:cNvSpPr/>
      </dsp:nvSpPr>
      <dsp:spPr>
        <a:xfrm rot="10800000">
          <a:off x="1339415" y="5"/>
          <a:ext cx="7346079" cy="1119740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377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400" b="1" kern="1200" dirty="0" smtClean="0">
              <a:latin typeface="Calibri" panose="020F0502020204030204" pitchFamily="34" charset="0"/>
            </a:rPr>
            <a:t>¿Qué significa ANALISIS CAUSA RAIZ?</a:t>
          </a:r>
          <a:endParaRPr lang="es-VE" sz="2400" b="1" kern="1200" dirty="0">
            <a:latin typeface="Calibri" panose="020F0502020204030204" pitchFamily="34" charset="0"/>
          </a:endParaRPr>
        </a:p>
      </dsp:txBody>
      <dsp:txXfrm rot="10800000">
        <a:off x="1619350" y="5"/>
        <a:ext cx="7066144" cy="1119740"/>
      </dsp:txXfrm>
    </dsp:sp>
    <dsp:sp modelId="{05A25F17-12C6-4CDE-9222-D4F19CC472E5}">
      <dsp:nvSpPr>
        <dsp:cNvPr id="0" name=""/>
        <dsp:cNvSpPr/>
      </dsp:nvSpPr>
      <dsp:spPr>
        <a:xfrm>
          <a:off x="0" y="5"/>
          <a:ext cx="1761698" cy="111974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10DFF-6990-42D1-B17D-90C2D79F38CA}" type="datetimeFigureOut">
              <a:rPr lang="es-PE" smtClean="0"/>
              <a:t>02/05/2015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CE7A-5FC7-4872-B099-07EC21212B9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643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04537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52289" cy="114920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  <a:prstGeom prst="rect">
            <a:avLst/>
          </a:prstGeo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52289" cy="114920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52289" cy="114920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52289" cy="1149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5152289" cy="114920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3" y="6250165"/>
            <a:ext cx="3584792" cy="203171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t>02/05/2015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5"/>
            <a:ext cx="3797450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72584" cy="365126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modificaron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16" name="2 Título"/>
          <p:cNvSpPr txBox="1">
            <a:spLocks/>
          </p:cNvSpPr>
          <p:nvPr userDrawn="1"/>
        </p:nvSpPr>
        <p:spPr>
          <a:xfrm>
            <a:off x="295920" y="716194"/>
            <a:ext cx="5976664" cy="93043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VE" sz="4000" dirty="0">
              <a:latin typeface="Calibri" panose="020F0502020204030204" pitchFamily="34" charset="0"/>
            </a:endParaRPr>
          </a:p>
        </p:txBody>
      </p:sp>
      <p:sp>
        <p:nvSpPr>
          <p:cNvPr id="22" name="2 Título"/>
          <p:cNvSpPr txBox="1">
            <a:spLocks/>
          </p:cNvSpPr>
          <p:nvPr userDrawn="1"/>
        </p:nvSpPr>
        <p:spPr>
          <a:xfrm>
            <a:off x="1210085" y="-738453"/>
            <a:ext cx="5976664" cy="93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VE" sz="4000" smtClean="0">
                <a:latin typeface="Calibri" panose="020F0502020204030204" pitchFamily="34" charset="0"/>
              </a:rPr>
              <a:t>FIDELIZACION DE CLIENTES</a:t>
            </a:r>
            <a:endParaRPr lang="es-VE" sz="4000" dirty="0">
              <a:latin typeface="Calibri" panose="020F0502020204030204" pitchFamily="34" charset="0"/>
            </a:endParaRPr>
          </a:p>
        </p:txBody>
      </p:sp>
      <p:pic>
        <p:nvPicPr>
          <p:cNvPr id="23" name="5 Imagen" descr="D:\aula\Logo\LOGO COSEMINCO.jpg"/>
          <p:cNvPicPr/>
          <p:nvPr userDrawn="1"/>
        </p:nvPicPr>
        <p:blipFill>
          <a:blip r:embed="rId13"/>
          <a:srcRect l="26646" t="75297" r="17829" b="18252"/>
          <a:stretch>
            <a:fillRect/>
          </a:stretch>
        </p:blipFill>
        <p:spPr bwMode="auto">
          <a:xfrm>
            <a:off x="5798439" y="250121"/>
            <a:ext cx="3071833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3 CuadroTexto"/>
          <p:cNvSpPr txBox="1"/>
          <p:nvPr userDrawn="1"/>
        </p:nvSpPr>
        <p:spPr>
          <a:xfrm>
            <a:off x="1" y="6550223"/>
            <a:ext cx="9143999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Dirección: Eduardo</a:t>
            </a:r>
            <a:r>
              <a:rPr lang="pt-BR" sz="1400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sz="1400" b="1" baseline="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Habich</a:t>
            </a:r>
            <a:r>
              <a:rPr lang="pt-BR" sz="1400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341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Of. 308 S.M.P.</a:t>
            </a:r>
            <a:r>
              <a:rPr lang="pt-BR" sz="1400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- Lima – </a:t>
            </a:r>
            <a:r>
              <a:rPr lang="pt-BR" sz="1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Perú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                    Telefono: 563-5366                   www.coseminco.com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251520" y="476672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dirty="0" smtClean="0">
                <a:latin typeface="Calibri" panose="020F0502020204030204" pitchFamily="34" charset="0"/>
              </a:rPr>
              <a:t>PROYECTO:</a:t>
            </a:r>
            <a:br>
              <a:rPr lang="es-VE" dirty="0" smtClean="0">
                <a:latin typeface="Calibri" panose="020F0502020204030204" pitchFamily="34" charset="0"/>
              </a:rPr>
            </a:br>
            <a:r>
              <a:rPr lang="es-VE" dirty="0" smtClean="0">
                <a:latin typeface="Calibri" panose="020F0502020204030204" pitchFamily="34" charset="0"/>
              </a:rPr>
              <a:t/>
            </a:r>
            <a:br>
              <a:rPr lang="es-VE" dirty="0" smtClean="0">
                <a:latin typeface="Calibri" panose="020F0502020204030204" pitchFamily="34" charset="0"/>
              </a:rPr>
            </a:br>
            <a:r>
              <a:rPr lang="es-VE" dirty="0" smtClean="0">
                <a:latin typeface="Calibri" panose="020F0502020204030204" pitchFamily="34" charset="0"/>
              </a:rPr>
              <a:t>MCS</a:t>
            </a:r>
            <a:br>
              <a:rPr lang="es-VE" dirty="0" smtClean="0">
                <a:latin typeface="Calibri" panose="020F0502020204030204" pitchFamily="34" charset="0"/>
              </a:rPr>
            </a:br>
            <a:r>
              <a:rPr lang="es-VE" dirty="0" smtClean="0">
                <a:latin typeface="Calibri" panose="020F0502020204030204" pitchFamily="34" charset="0"/>
              </a:rPr>
              <a:t>Mejora Continua de la Seguridad</a:t>
            </a:r>
            <a:endParaRPr lang="es-VE" dirty="0">
              <a:latin typeface="Calibri" panose="020F050202020403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-5053" y="6550223"/>
            <a:ext cx="914400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Dirección: Eduardo </a:t>
            </a:r>
            <a:r>
              <a:rPr lang="pt-BR" sz="1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Habich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308 S.M.P. - Lima – </a:t>
            </a:r>
            <a:r>
              <a:rPr lang="pt-BR" sz="1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Perú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                   Telefono: 563-5366                    www.coseminco.com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251520" y="4221088"/>
            <a:ext cx="8640960" cy="959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VE" dirty="0" smtClean="0">
                <a:latin typeface="Calibri" panose="020F0502020204030204" pitchFamily="34" charset="0"/>
              </a:rPr>
              <a:t>MAYO - 2015</a:t>
            </a:r>
            <a:endParaRPr lang="es-VE" dirty="0">
              <a:latin typeface="Calibri" panose="020F0502020204030204" pitchFamily="34" charset="0"/>
            </a:endParaRPr>
          </a:p>
        </p:txBody>
      </p:sp>
      <p:pic>
        <p:nvPicPr>
          <p:cNvPr id="8" name="5 Imagen" descr="D:\aula\Logo\LOGO COSEMINCO.jpg"/>
          <p:cNvPicPr/>
          <p:nvPr/>
        </p:nvPicPr>
        <p:blipFill>
          <a:blip r:embed="rId2"/>
          <a:srcRect l="26646" t="75297" r="17829" b="18252"/>
          <a:stretch>
            <a:fillRect/>
          </a:stretch>
        </p:blipFill>
        <p:spPr bwMode="auto">
          <a:xfrm>
            <a:off x="345756" y="5180508"/>
            <a:ext cx="3866204" cy="120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55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6100732" cy="1152128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r>
              <a:rPr lang="es-VE" sz="3400" dirty="0">
                <a:latin typeface="Calibri" panose="020F0502020204030204" pitchFamily="34" charset="0"/>
              </a:rPr>
              <a:t> </a:t>
            </a:r>
            <a:r>
              <a:rPr lang="es-VE" sz="2000" b="1" dirty="0" smtClean="0">
                <a:latin typeface="Calibri" panose="020F0502020204030204" pitchFamily="34" charset="0"/>
              </a:rPr>
              <a:t>Consultas de Incidencias por fecha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744" t="9366" r="17516" b="67010"/>
          <a:stretch/>
        </p:blipFill>
        <p:spPr>
          <a:xfrm>
            <a:off x="276059" y="1412776"/>
            <a:ext cx="8136904" cy="1800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6335" t="22596" r="16335" b="65119"/>
          <a:stretch/>
        </p:blipFill>
        <p:spPr>
          <a:xfrm>
            <a:off x="240055" y="3357842"/>
            <a:ext cx="8208912" cy="9361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5745" t="22596" r="16926" b="51890"/>
          <a:stretch/>
        </p:blipFill>
        <p:spPr>
          <a:xfrm>
            <a:off x="251521" y="4509120"/>
            <a:ext cx="82089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6100732" cy="1152128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2000" b="1" dirty="0" smtClean="0">
                <a:latin typeface="Calibri" panose="020F0502020204030204" pitchFamily="34" charset="0"/>
              </a:rPr>
              <a:t>Verificación de Amonestaciones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356" t="10395" r="17313" b="67871"/>
          <a:stretch/>
        </p:blipFill>
        <p:spPr>
          <a:xfrm>
            <a:off x="251521" y="1268760"/>
            <a:ext cx="8208912" cy="1656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6335" t="9366" r="16926" b="52835"/>
          <a:stretch/>
        </p:blipFill>
        <p:spPr>
          <a:xfrm>
            <a:off x="287525" y="3140968"/>
            <a:ext cx="813690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6100732" cy="1152128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2000" b="1" dirty="0" smtClean="0">
                <a:latin typeface="Calibri" panose="020F0502020204030204" pitchFamily="34" charset="0"/>
              </a:rPr>
              <a:t>Informe de Incidencias por fecha - SBC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6335" t="9366" r="16926" b="59450"/>
          <a:stretch/>
        </p:blipFill>
        <p:spPr>
          <a:xfrm>
            <a:off x="322749" y="3717032"/>
            <a:ext cx="8136904" cy="23762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744" t="9366" r="17516" b="71735"/>
          <a:stretch/>
        </p:blipFill>
        <p:spPr>
          <a:xfrm>
            <a:off x="322749" y="1809221"/>
            <a:ext cx="813690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6100732" cy="1152128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</a:t>
            </a:r>
            <a:r>
              <a:rPr lang="es-VE" sz="3100" dirty="0" smtClean="0">
                <a:latin typeface="Calibri" panose="020F0502020204030204" pitchFamily="34" charset="0"/>
              </a:rPr>
              <a:t>Seguridad</a:t>
            </a:r>
            <a:br>
              <a:rPr lang="es-VE" sz="3100" dirty="0" smtClean="0">
                <a:latin typeface="Calibri" panose="020F0502020204030204" pitchFamily="34" charset="0"/>
              </a:rPr>
            </a:br>
            <a:r>
              <a:rPr lang="es-VE" sz="2200" b="1" dirty="0" smtClean="0">
                <a:latin typeface="Calibri" panose="020F0502020204030204" pitchFamily="34" charset="0"/>
              </a:rPr>
              <a:t>Grafico </a:t>
            </a:r>
            <a:r>
              <a:rPr lang="es-VE" sz="2200" b="1" dirty="0">
                <a:latin typeface="Calibri" panose="020F0502020204030204" pitchFamily="34" charset="0"/>
              </a:rPr>
              <a:t>de Incidencias por fecha - SBC</a:t>
            </a:r>
            <a:endParaRPr lang="es-VE" sz="2200" b="1" dirty="0">
              <a:latin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5744" t="26375" r="17516" b="7475"/>
          <a:stretch/>
        </p:blipFill>
        <p:spPr>
          <a:xfrm>
            <a:off x="395536" y="1412776"/>
            <a:ext cx="81369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6100732" cy="1152128"/>
          </a:xfrm>
        </p:spPr>
        <p:txBody>
          <a:bodyPr>
            <a:normAutofit/>
          </a:bodyPr>
          <a:lstStyle/>
          <a:p>
            <a:pPr algn="l"/>
            <a:r>
              <a:rPr lang="es-VE" sz="3400" dirty="0">
                <a:latin typeface="Calibri" panose="020F0502020204030204" pitchFamily="34" charset="0"/>
              </a:rPr>
              <a:t>Mejora Continua de la </a:t>
            </a:r>
            <a:r>
              <a:rPr lang="es-VE" sz="3400" dirty="0" smtClean="0">
                <a:latin typeface="Calibri" panose="020F0502020204030204" pitchFamily="34" charset="0"/>
              </a:rPr>
              <a:t>Seguridad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2000" b="1" dirty="0" smtClean="0">
                <a:latin typeface="Calibri" panose="020F0502020204030204" pitchFamily="34" charset="0"/>
              </a:rPr>
              <a:t>Grafico de acciones preventivas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5744" t="34880" r="17516" b="8420"/>
          <a:stretch/>
        </p:blipFill>
        <p:spPr>
          <a:xfrm>
            <a:off x="251521" y="1916832"/>
            <a:ext cx="813690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196100" y="2800439"/>
            <a:ext cx="8726400" cy="151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67881" tIns="267881" rIns="267881" bIns="267881" anchor="ctr"/>
          <a:lstStyle/>
          <a:p>
            <a:pPr algn="ctr"/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OBJETIVOS</a:t>
            </a:r>
            <a:endParaRPr lang="es-MX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3233736" y="4302757"/>
            <a:ext cx="5698546" cy="1502507"/>
            <a:chOff x="3265942" y="3222637"/>
            <a:chExt cx="5698546" cy="1502507"/>
          </a:xfrm>
        </p:grpSpPr>
        <p:grpSp>
          <p:nvGrpSpPr>
            <p:cNvPr id="9" name="8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1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35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¿QUE SALIO MAL? ¿Por qué?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¡Mejorando el desempeño humano!</a:t>
                </a:r>
                <a:endParaRPr lang="es-VE" sz="2200" dirty="0"/>
              </a:p>
            </p:txBody>
          </p:sp>
        </p:grpSp>
        <p:sp>
          <p:nvSpPr>
            <p:cNvPr id="10" name="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!</a:t>
              </a:r>
              <a:endParaRPr lang="pt-BR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217538"/>
            <a:ext cx="3048067" cy="3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graphicFrame>
        <p:nvGraphicFramePr>
          <p:cNvPr id="5" name="1 Tabla"/>
          <p:cNvGraphicFramePr>
            <a:graphicFrameLocks noGrp="1"/>
          </p:cNvGraphicFramePr>
          <p:nvPr>
            <p:extLst/>
          </p:nvPr>
        </p:nvGraphicFramePr>
        <p:xfrm>
          <a:off x="223810" y="2175063"/>
          <a:ext cx="8640960" cy="49093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{9DCAF9ED-07DC-4A11-8D7F-57B35C25682E}</a:tableStyleId>
              </a:tblPr>
              <a:tblGrid>
                <a:gridCol w="2823284"/>
                <a:gridCol w="5817676"/>
              </a:tblGrid>
              <a:tr h="43204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2400" dirty="0" smtClean="0">
                          <a:effectLst/>
                          <a:latin typeface="Calibri" panose="020F0502020204030204" pitchFamily="34" charset="0"/>
                        </a:rPr>
                        <a:t>Objetivos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5864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Automatizar los Registros y Controles (documentos) usando celulares y/o </a:t>
                      </a:r>
                      <a:r>
                        <a:rPr lang="es-PE" sz="1700" baseline="0" dirty="0" err="1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Ipad’s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01807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2. Generar INDICADORES DE GESTION en TIEMPO REAL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95794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3. Generar ALERTAS automáticas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63950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4. Facilitar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la CORRECTA Y EFICAZ TOMA DE DECISIONES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29945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5. Motivar la “ACTIVA” participación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9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71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248476" y="2059025"/>
            <a:ext cx="8726400" cy="151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67881" tIns="267881" rIns="267881" bIns="267881" anchor="ctr"/>
          <a:lstStyle/>
          <a:p>
            <a:pPr algn="ctr"/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BENEFICIO</a:t>
            </a:r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s-MX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3277894" y="3571025"/>
            <a:ext cx="5698546" cy="1502507"/>
            <a:chOff x="3265942" y="3222637"/>
            <a:chExt cx="5698546" cy="1502507"/>
          </a:xfrm>
        </p:grpSpPr>
        <p:grpSp>
          <p:nvGrpSpPr>
            <p:cNvPr id="9" name="8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3500" b="1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16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Reporta, investiga incidentes y toma medidas preventivas por cada causa básica</a:t>
                </a:r>
                <a:endParaRPr lang="es-VE" sz="1600" dirty="0"/>
              </a:p>
            </p:txBody>
          </p:sp>
        </p:grpSp>
        <p:sp>
          <p:nvSpPr>
            <p:cNvPr id="10" name="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!</a:t>
              </a:r>
              <a:endParaRPr lang="pt-BR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2" y="3140968"/>
            <a:ext cx="3048067" cy="3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graphicFrame>
        <p:nvGraphicFramePr>
          <p:cNvPr id="4" name="1 Tabla"/>
          <p:cNvGraphicFramePr>
            <a:graphicFrameLocks noGrp="1"/>
          </p:cNvGraphicFramePr>
          <p:nvPr>
            <p:extLst/>
          </p:nvPr>
        </p:nvGraphicFramePr>
        <p:xfrm>
          <a:off x="223810" y="2175063"/>
          <a:ext cx="8640960" cy="42062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{9DCAF9ED-07DC-4A11-8D7F-57B35C25682E}</a:tableStyleId>
              </a:tblPr>
              <a:tblGrid>
                <a:gridCol w="8640960"/>
              </a:tblGrid>
              <a:tr h="4320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24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Beneficios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521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Menos accidentes y Enfermedades Ocupacionales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40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2. Mayor Producción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9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3. Menos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problemas legales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40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4. Mayor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FELICIDAD FAMILIAR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40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5. Mayor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COMPETITIVIDAD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9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6. Mayor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DESARROLLO del PAIS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9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196100" y="2800439"/>
            <a:ext cx="8726400" cy="151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67881" tIns="267881" rIns="267881" bIns="267881" anchor="ctr"/>
          <a:lstStyle/>
          <a:p>
            <a:pPr algn="ctr"/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        Documentación</a:t>
            </a:r>
            <a:endParaRPr lang="es-MX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3233736" y="4302757"/>
            <a:ext cx="5698546" cy="1502507"/>
            <a:chOff x="3265942" y="3222637"/>
            <a:chExt cx="5698546" cy="1502507"/>
          </a:xfrm>
        </p:grpSpPr>
        <p:grpSp>
          <p:nvGrpSpPr>
            <p:cNvPr id="9" name="8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1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35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¿QUE SALIO MAL? ¿Por qué?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¡Mejorando el desempeño humano!</a:t>
                </a:r>
                <a:endParaRPr lang="es-VE" sz="2200" dirty="0"/>
              </a:p>
            </p:txBody>
          </p:sp>
        </p:grpSp>
        <p:sp>
          <p:nvSpPr>
            <p:cNvPr id="10" name="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!</a:t>
              </a:r>
              <a:endParaRPr lang="pt-BR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217538"/>
            <a:ext cx="3048067" cy="3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3265942" y="2718445"/>
            <a:ext cx="5761543" cy="1360800"/>
            <a:chOff x="1970" y="107363"/>
            <a:chExt cx="5761543" cy="1267633"/>
          </a:xfrm>
        </p:grpSpPr>
        <p:sp>
          <p:nvSpPr>
            <p:cNvPr id="11" name="10 Rectángulo"/>
            <p:cNvSpPr/>
            <p:nvPr/>
          </p:nvSpPr>
          <p:spPr>
            <a:xfrm>
              <a:off x="78822" y="107363"/>
              <a:ext cx="5684691" cy="12676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1970" y="107363"/>
              <a:ext cx="5684691" cy="12676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34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ANALISIS CAUSA RAIZ</a:t>
              </a:r>
              <a:endParaRPr lang="es-VE" sz="3400" b="1" kern="1200" dirty="0" smtClean="0">
                <a:solidFill>
                  <a:srgbClr val="FF0000"/>
                </a:solidFill>
                <a:latin typeface="Calibri" panose="020F0502020204030204" pitchFamily="34" charset="0"/>
              </a:endParaRPr>
            </a:p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¿QUE SALIO MAL? ¿Por qué?</a:t>
              </a:r>
            </a:p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¡Mejorando el desempeño </a:t>
              </a:r>
              <a:r>
                <a:rPr lang="es-VE" sz="22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humano</a:t>
              </a: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!</a:t>
              </a:r>
              <a:endParaRPr lang="es-VE" sz="2200" kern="1200" dirty="0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323551" y="4335058"/>
            <a:ext cx="5684691" cy="1360800"/>
            <a:chOff x="1970" y="107363"/>
            <a:chExt cx="5684691" cy="1267633"/>
          </a:xfrm>
        </p:grpSpPr>
        <p:sp>
          <p:nvSpPr>
            <p:cNvPr id="14" name="13 Rectángulo"/>
            <p:cNvSpPr/>
            <p:nvPr/>
          </p:nvSpPr>
          <p:spPr>
            <a:xfrm>
              <a:off x="1970" y="107363"/>
              <a:ext cx="5684691" cy="126763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5" name="14 Rectángulo"/>
            <p:cNvSpPr/>
            <p:nvPr/>
          </p:nvSpPr>
          <p:spPr>
            <a:xfrm>
              <a:off x="1970" y="107363"/>
              <a:ext cx="5684691" cy="126763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34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ANALISIS CAUSA RAIZ</a:t>
              </a:r>
              <a:r>
                <a:rPr lang="es-VE" sz="3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</a:p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Reporta</a:t>
              </a:r>
              <a:r>
                <a:rPr lang="es-VE" sz="22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, investiga incidentes y toma medidas preventivas por cada causa </a:t>
              </a: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básica</a:t>
              </a:r>
              <a:endParaRPr lang="es-VE" sz="2200" dirty="0"/>
            </a:p>
          </p:txBody>
        </p:sp>
      </p:grpSp>
      <p:sp>
        <p:nvSpPr>
          <p:cNvPr id="18" name="2 Título"/>
          <p:cNvSpPr txBox="1">
            <a:spLocks/>
          </p:cNvSpPr>
          <p:nvPr/>
        </p:nvSpPr>
        <p:spPr>
          <a:xfrm>
            <a:off x="304056" y="0"/>
            <a:ext cx="5544615" cy="93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VE" sz="3100" dirty="0" smtClean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7" y="2718445"/>
            <a:ext cx="3048067" cy="29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graphicFrame>
        <p:nvGraphicFramePr>
          <p:cNvPr id="5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11732"/>
              </p:ext>
            </p:extLst>
          </p:nvPr>
        </p:nvGraphicFramePr>
        <p:xfrm>
          <a:off x="223810" y="2175063"/>
          <a:ext cx="8640960" cy="35180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{9DCAF9ED-07DC-4A11-8D7F-57B35C25682E}</a:tableStyleId>
              </a:tblPr>
              <a:tblGrid>
                <a:gridCol w="2823284"/>
                <a:gridCol w="5817676"/>
              </a:tblGrid>
              <a:tr h="43204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24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Documentación</a:t>
                      </a:r>
                      <a:r>
                        <a:rPr lang="es-PE" sz="2400" baseline="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– Articulo 32 DS 005-2012-TR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385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Política y Principios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405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2. Objetivos y Metas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405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3. Reglamento Interno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2048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4. Performance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IPERC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2048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5. Mapa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de Riesgos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9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6. Planificación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9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7. Programación Anual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248476" y="2059025"/>
            <a:ext cx="8726400" cy="151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67881" tIns="267881" rIns="267881" bIns="267881" anchor="ctr"/>
          <a:lstStyle/>
          <a:p>
            <a:pPr algn="ctr"/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REGISTROS</a:t>
            </a:r>
            <a:endParaRPr lang="es-MX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3277894" y="3571025"/>
            <a:ext cx="5698546" cy="1502507"/>
            <a:chOff x="3265942" y="3222637"/>
            <a:chExt cx="5698546" cy="1502507"/>
          </a:xfrm>
        </p:grpSpPr>
        <p:grpSp>
          <p:nvGrpSpPr>
            <p:cNvPr id="9" name="8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3500" b="1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16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Reporta, investiga incidentes y toma medidas preventivas por cada causa básica</a:t>
                </a:r>
                <a:endParaRPr lang="es-VE" sz="1600" dirty="0"/>
              </a:p>
            </p:txBody>
          </p:sp>
        </p:grpSp>
        <p:sp>
          <p:nvSpPr>
            <p:cNvPr id="10" name="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!</a:t>
              </a:r>
              <a:endParaRPr lang="pt-BR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2" y="3140968"/>
            <a:ext cx="3048067" cy="3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graphicFrame>
        <p:nvGraphicFramePr>
          <p:cNvPr id="4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12418"/>
              </p:ext>
            </p:extLst>
          </p:nvPr>
        </p:nvGraphicFramePr>
        <p:xfrm>
          <a:off x="223810" y="2175063"/>
          <a:ext cx="8668670" cy="4112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{9DCAF9ED-07DC-4A11-8D7F-57B35C25682E}</a:tableStyleId>
              </a:tblPr>
              <a:tblGrid>
                <a:gridCol w="8668670"/>
              </a:tblGrid>
              <a:tr h="479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24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Registros</a:t>
                      </a:r>
                      <a:r>
                        <a:rPr lang="es-PE" sz="2400" baseline="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– Articulo 33 DS 005-2012-TR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4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Inspecciones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planificadas – Condición insegura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61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2. Observaciones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de comportamiento – acto inseguro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76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3. Accidentes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/ Incidentes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0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4. Exámenes Médicos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97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5. Monitoreo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de Agentes: Físicos, Químicos, Biológicos, Psicosociales, </a:t>
                      </a:r>
                      <a:r>
                        <a:rPr lang="es-PE" sz="1700" baseline="0" dirty="0" err="1" smtClean="0">
                          <a:effectLst/>
                          <a:latin typeface="Calibri" panose="020F0502020204030204" pitchFamily="34" charset="0"/>
                        </a:rPr>
                        <a:t>Fac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PE" sz="1700" baseline="0" dirty="0" err="1" smtClean="0">
                          <a:effectLst/>
                          <a:latin typeface="Calibri" panose="020F0502020204030204" pitchFamily="34" charset="0"/>
                        </a:rPr>
                        <a:t>Ri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Disergonomicos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6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PE" sz="1700" dirty="0" smtClean="0">
                          <a:effectLst/>
                          <a:latin typeface="Calibri" panose="020F0502020204030204" pitchFamily="34" charset="0"/>
                        </a:rPr>
                        <a:t>6. Mayor</a:t>
                      </a:r>
                      <a:r>
                        <a:rPr lang="es-PE" sz="1700" baseline="0" dirty="0" smtClean="0">
                          <a:effectLst/>
                          <a:latin typeface="Calibri" panose="020F0502020204030204" pitchFamily="34" charset="0"/>
                        </a:rPr>
                        <a:t> DESARROLLO del PAIS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6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7. Equipo de Seguridad / Emergencia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6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8.</a:t>
                      </a:r>
                      <a:r>
                        <a:rPr lang="es-VE" sz="1700" baseline="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 Formación y Desarrollo Personal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9. Auditoria Interna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861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VE" sz="1700" dirty="0" smtClean="0">
                          <a:effectLst/>
                          <a:latin typeface="Calibri" panose="020F0502020204030204" pitchFamily="34" charset="0"/>
                          <a:ea typeface="Times New Roman"/>
                          <a:cs typeface="Times New Roman"/>
                        </a:rPr>
                        <a:t>10. IPERC</a:t>
                      </a:r>
                      <a:endParaRPr lang="es-VE" sz="1700" dirty="0">
                        <a:effectLst/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9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Título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pPr algn="l"/>
            <a:r>
              <a:rPr lang="es-VE" sz="4800" dirty="0" smtClean="0">
                <a:latin typeface="Calibri" panose="020F0502020204030204" pitchFamily="34" charset="0"/>
              </a:rPr>
              <a:t>Consultas y/o Preguntas</a:t>
            </a:r>
            <a:endParaRPr lang="es-VE" sz="4800" dirty="0">
              <a:latin typeface="Calibri" panose="020F0502020204030204" pitchFamily="34" charset="0"/>
            </a:endParaRPr>
          </a:p>
        </p:txBody>
      </p:sp>
      <p:pic>
        <p:nvPicPr>
          <p:cNvPr id="14" name="Picture 4" descr="https://encrypted-tbn0.gstatic.com/images?q=tbn:ANd9GcT7gkrPhM_M8EP8HUQPZvOSyliD5xq_FHaTES5UfjpENe970hq5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23057"/>
            <a:ext cx="860444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 Título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VE" smtClean="0"/>
              <a:t>Gracias</a:t>
            </a:r>
            <a:endParaRPr lang="es-VE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23" y="2132856"/>
            <a:ext cx="37930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251520" y="5400740"/>
            <a:ext cx="86409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s-PE" altLang="es-VE" sz="2400" b="1" i="1" dirty="0">
                <a:latin typeface="Calibri" panose="020F0502020204030204" pitchFamily="34" charset="0"/>
                <a:cs typeface="Tahoma" pitchFamily="34" charset="0"/>
              </a:rPr>
              <a:t>"El primer deber del negocio es sobrevivir y el principio guía de la economía </a:t>
            </a:r>
            <a:r>
              <a:rPr lang="es-PE" altLang="es-VE" sz="2400" b="1" i="1" dirty="0" smtClean="0">
                <a:latin typeface="Calibri" panose="020F0502020204030204" pitchFamily="34" charset="0"/>
                <a:cs typeface="Tahoma" pitchFamily="34" charset="0"/>
              </a:rPr>
              <a:t>comercial </a:t>
            </a:r>
            <a:r>
              <a:rPr lang="es-PE" altLang="es-VE" sz="2400" b="1" i="1" dirty="0">
                <a:latin typeface="Calibri" panose="020F0502020204030204" pitchFamily="34" charset="0"/>
                <a:cs typeface="Tahoma" pitchFamily="34" charset="0"/>
              </a:rPr>
              <a:t>no es la maximización de las utilidades, sino el evitar las pérdidas."  </a:t>
            </a:r>
            <a:r>
              <a:rPr lang="es-PE" altLang="es-VE" sz="2400" b="1" i="1" dirty="0" smtClean="0">
                <a:latin typeface="Calibri" panose="020F0502020204030204" pitchFamily="34" charset="0"/>
                <a:cs typeface="Tahoma" pitchFamily="34" charset="0"/>
              </a:rPr>
              <a:t>Peter </a:t>
            </a:r>
            <a:r>
              <a:rPr lang="es-PE" altLang="es-VE" sz="2400" b="1" i="1" dirty="0">
                <a:latin typeface="Calibri" panose="020F0502020204030204" pitchFamily="34" charset="0"/>
                <a:cs typeface="Tahoma" pitchFamily="34" charset="0"/>
              </a:rPr>
              <a:t>Drucker </a:t>
            </a:r>
            <a:endParaRPr lang="es-ES_tradnl" altLang="es-VE" sz="2800" dirty="0">
              <a:latin typeface="Calibri" panose="020F0502020204030204" pitchFamily="34" charset="0"/>
            </a:endParaRPr>
          </a:p>
        </p:txBody>
      </p:sp>
      <p:grpSp>
        <p:nvGrpSpPr>
          <p:cNvPr id="25" name="24 Grupo"/>
          <p:cNvGrpSpPr/>
          <p:nvPr/>
        </p:nvGrpSpPr>
        <p:grpSpPr>
          <a:xfrm>
            <a:off x="4067944" y="2132856"/>
            <a:ext cx="4824536" cy="1212450"/>
            <a:chOff x="0" y="1707"/>
            <a:chExt cx="3513990" cy="924418"/>
          </a:xfrm>
        </p:grpSpPr>
        <p:sp>
          <p:nvSpPr>
            <p:cNvPr id="26" name="25 Rectángulo redondeado"/>
            <p:cNvSpPr/>
            <p:nvPr/>
          </p:nvSpPr>
          <p:spPr>
            <a:xfrm>
              <a:off x="0" y="1707"/>
              <a:ext cx="3513990" cy="92441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26 Rectángulo"/>
            <p:cNvSpPr/>
            <p:nvPr/>
          </p:nvSpPr>
          <p:spPr>
            <a:xfrm>
              <a:off x="45126" y="46833"/>
              <a:ext cx="3423738" cy="8341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b="1" dirty="0"/>
                <a:t>"Cada vez que le ocurra un accidente, no olvide reflexionar sobre las posibilidades que tiene de poder sacarle provecho a esta circunstancia</a:t>
              </a:r>
              <a:r>
                <a:rPr lang="es-PE" b="1" dirty="0" smtClean="0"/>
                <a:t>".  </a:t>
              </a:r>
              <a:r>
                <a:rPr lang="es-PE" b="1" dirty="0" err="1" smtClean="0"/>
                <a:t>Epictetus</a:t>
              </a:r>
              <a:r>
                <a:rPr lang="es-PE" b="1" dirty="0"/>
                <a:t>, </a:t>
              </a:r>
              <a:r>
                <a:rPr lang="es-PE" b="1" dirty="0" smtClean="0"/>
                <a:t>60- </a:t>
              </a:r>
              <a:r>
                <a:rPr lang="es-PE" b="1" dirty="0"/>
                <a:t>120 A.C</a:t>
              </a:r>
              <a:endParaRPr lang="es-PE" b="1" dirty="0" smtClean="0"/>
            </a:p>
          </p:txBody>
        </p:sp>
      </p:grpSp>
      <p:grpSp>
        <p:nvGrpSpPr>
          <p:cNvPr id="28" name="27 Grupo"/>
          <p:cNvGrpSpPr/>
          <p:nvPr/>
        </p:nvGrpSpPr>
        <p:grpSpPr>
          <a:xfrm>
            <a:off x="4067944" y="3429000"/>
            <a:ext cx="4824536" cy="1728192"/>
            <a:chOff x="0" y="1707"/>
            <a:chExt cx="3513990" cy="924418"/>
          </a:xfrm>
        </p:grpSpPr>
        <p:sp>
          <p:nvSpPr>
            <p:cNvPr id="29" name="28 Rectángulo redondeado"/>
            <p:cNvSpPr/>
            <p:nvPr/>
          </p:nvSpPr>
          <p:spPr>
            <a:xfrm>
              <a:off x="0" y="1707"/>
              <a:ext cx="3513990" cy="92441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29 Rectángulo"/>
            <p:cNvSpPr/>
            <p:nvPr/>
          </p:nvSpPr>
          <p:spPr>
            <a:xfrm>
              <a:off x="45126" y="46833"/>
              <a:ext cx="3423738" cy="8341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b="1" dirty="0"/>
                <a:t>“Los chinos usan dos pinceladas para escribir la palabra crisis. Una significa peligro y la otra significa oportunidad, por lo tanto en medio de una crisis, mantente atento al peligro sin perder de vista la oportunidad.”. John F. </a:t>
              </a:r>
              <a:r>
                <a:rPr lang="es-PE" b="1" dirty="0" smtClean="0"/>
                <a:t>Kennedy</a:t>
              </a:r>
              <a:endParaRPr lang="es-PE" sz="1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2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Título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pPr algn="l"/>
            <a:r>
              <a:rPr lang="es-VE" sz="4800" dirty="0" smtClean="0">
                <a:latin typeface="Calibri" panose="020F0502020204030204" pitchFamily="34" charset="0"/>
              </a:rPr>
              <a:t>Consultas y/o Preguntas</a:t>
            </a:r>
            <a:endParaRPr lang="es-VE" sz="4800" dirty="0">
              <a:latin typeface="Calibri" panose="020F0502020204030204" pitchFamily="34" charset="0"/>
            </a:endParaRPr>
          </a:p>
        </p:txBody>
      </p:sp>
      <p:pic>
        <p:nvPicPr>
          <p:cNvPr id="14" name="Picture 4" descr="https://encrypted-tbn0.gstatic.com/images?q=tbn:ANd9GcT7gkrPhM_M8EP8HUQPZvOSyliD5xq_FHaTES5UfjpENe970hq5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23057"/>
            <a:ext cx="860444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3265942" y="2718581"/>
            <a:ext cx="5684691" cy="1224000"/>
            <a:chOff x="1970" y="107363"/>
            <a:chExt cx="5684691" cy="1267633"/>
          </a:xfrm>
        </p:grpSpPr>
        <p:sp>
          <p:nvSpPr>
            <p:cNvPr id="11" name="10 Rectángulo"/>
            <p:cNvSpPr/>
            <p:nvPr/>
          </p:nvSpPr>
          <p:spPr>
            <a:xfrm>
              <a:off x="1970" y="107363"/>
              <a:ext cx="5684691" cy="12676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1970" y="107363"/>
              <a:ext cx="5684691" cy="12676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>
                <a:spcBef>
                  <a:spcPct val="0"/>
                </a:spcBef>
              </a:pPr>
              <a:r>
                <a:rPr lang="es-VE" sz="34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ANALISIS CAUSA RAIZ</a:t>
              </a:r>
              <a:endParaRPr lang="es-VE" sz="3400" b="1" kern="1200" dirty="0" smtClean="0">
                <a:solidFill>
                  <a:srgbClr val="FF0000"/>
                </a:solidFill>
                <a:latin typeface="Calibri" panose="020F0502020204030204" pitchFamily="34" charset="0"/>
              </a:endParaRPr>
            </a:p>
            <a:p>
              <a:pPr lvl="0" algn="ctr" defTabSz="1511300">
                <a:spcBef>
                  <a:spcPct val="0"/>
                </a:spcBef>
              </a:pPr>
              <a:r>
                <a:rPr lang="es-VE" sz="22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¿QUE SALIO MAL? </a:t>
              </a:r>
              <a:r>
                <a:rPr lang="es-VE" sz="22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¿Por qué?</a:t>
              </a:r>
              <a:endParaRPr lang="es-VE" sz="22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  <a:p>
              <a:pPr lvl="0" algn="ctr" defTabSz="1511300">
                <a:spcBef>
                  <a:spcPct val="0"/>
                </a:spcBef>
              </a:pPr>
              <a:r>
                <a:rPr lang="es-VE" sz="22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¡Mejorando el desempeño humano!</a:t>
              </a:r>
              <a:endParaRPr lang="es-VE" sz="2200" kern="1200" dirty="0"/>
            </a:p>
          </p:txBody>
        </p:sp>
      </p:grpSp>
      <p:sp>
        <p:nvSpPr>
          <p:cNvPr id="13" name="12 CuadroTexto"/>
          <p:cNvSpPr txBox="1"/>
          <p:nvPr/>
        </p:nvSpPr>
        <p:spPr>
          <a:xfrm>
            <a:off x="3265942" y="3913311"/>
            <a:ext cx="569854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APROVECHANDO OPORTUNIDADES DE MEJORA. </a:t>
            </a:r>
            <a:r>
              <a:rPr lang="es-VE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¡</a:t>
            </a:r>
            <a:r>
              <a:rPr lang="pt-B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PREVIENES ACCIDENTES!</a:t>
            </a:r>
          </a:p>
        </p:txBody>
      </p:sp>
      <p:grpSp>
        <p:nvGrpSpPr>
          <p:cNvPr id="17" name="16 Grupo"/>
          <p:cNvGrpSpPr/>
          <p:nvPr/>
        </p:nvGrpSpPr>
        <p:grpSpPr>
          <a:xfrm>
            <a:off x="3265942" y="4590789"/>
            <a:ext cx="5698546" cy="1502507"/>
            <a:chOff x="3265942" y="3222637"/>
            <a:chExt cx="5698546" cy="1502507"/>
          </a:xfrm>
        </p:grpSpPr>
        <p:grpSp>
          <p:nvGrpSpPr>
            <p:cNvPr id="19" name="18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21" name="2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2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3500" b="1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Reporta, investiga incidentes y toma medidas preventivas por cada causa básica</a:t>
                </a:r>
                <a:endParaRPr lang="es-VE" sz="2200" dirty="0"/>
              </a:p>
            </p:txBody>
          </p:sp>
        </p:grpSp>
        <p:sp>
          <p:nvSpPr>
            <p:cNvPr id="20" name="1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ACCIDENTES!</a:t>
              </a:r>
            </a:p>
          </p:txBody>
        </p:sp>
      </p:grpSp>
      <p:sp>
        <p:nvSpPr>
          <p:cNvPr id="24" name="2 Título"/>
          <p:cNvSpPr txBox="1">
            <a:spLocks/>
          </p:cNvSpPr>
          <p:nvPr/>
        </p:nvSpPr>
        <p:spPr>
          <a:xfrm>
            <a:off x="304056" y="0"/>
            <a:ext cx="5544615" cy="93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VE" sz="3100" dirty="0" smtClean="0">
                <a:latin typeface="Calibri" panose="020F0502020204030204" pitchFamily="34" charset="0"/>
              </a:rPr>
              <a:t>Mejora Continua de la Seguridad</a:t>
            </a:r>
            <a:endParaRPr lang="es-VE" sz="3100" dirty="0">
              <a:latin typeface="Calibri" panose="020F050202020403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7" y="2718444"/>
            <a:ext cx="3048067" cy="3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4000" dirty="0" smtClean="0">
                <a:latin typeface="Calibri" panose="020F0502020204030204" pitchFamily="34" charset="0"/>
              </a:rPr>
              <a:t>FIDELIZACION DE CLIENTES</a:t>
            </a:r>
            <a:endParaRPr lang="es-VE" sz="4000" dirty="0">
              <a:latin typeface="Calibri" panose="020F0502020204030204" pitchFamily="34" charset="0"/>
            </a:endParaRPr>
          </a:p>
        </p:txBody>
      </p:sp>
      <p:pic>
        <p:nvPicPr>
          <p:cNvPr id="6" name="5 Imagen" descr="logocabeceraatu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2253" y="260648"/>
            <a:ext cx="2684243" cy="1008112"/>
          </a:xfrm>
          <a:prstGeom prst="rect">
            <a:avLst/>
          </a:prstGeom>
        </p:spPr>
      </p:pic>
      <p:grpSp>
        <p:nvGrpSpPr>
          <p:cNvPr id="2" name="1 Grupo"/>
          <p:cNvGrpSpPr/>
          <p:nvPr/>
        </p:nvGrpSpPr>
        <p:grpSpPr>
          <a:xfrm>
            <a:off x="204912" y="116632"/>
            <a:ext cx="8727370" cy="1512032"/>
            <a:chOff x="237118" y="3213112"/>
            <a:chExt cx="8727370" cy="1512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18" y="3213112"/>
              <a:ext cx="3038738" cy="1512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9 Grupo"/>
            <p:cNvGrpSpPr/>
            <p:nvPr/>
          </p:nvGrpSpPr>
          <p:grpSpPr>
            <a:xfrm>
              <a:off x="3265942" y="3222637"/>
              <a:ext cx="5684691" cy="1224000"/>
              <a:chOff x="1970" y="107363"/>
              <a:chExt cx="5684691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3500" b="1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AHORRO PUNTOS ARCANGEL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17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C</a:t>
                </a:r>
                <a:r>
                  <a:rPr lang="es-VE" sz="1700" b="1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ompra, acumula puntos y ahorra con tu vale de descuento</a:t>
                </a:r>
                <a:endParaRPr lang="es-VE" sz="1700" kern="1200" dirty="0"/>
              </a:p>
            </p:txBody>
          </p:sp>
        </p:grpSp>
        <p:sp>
          <p:nvSpPr>
            <p:cNvPr id="13" name="12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 MAS PUNTOS  MAS AHORRO, CON BOTICAS ARCANGEL... </a:t>
              </a:r>
              <a:r>
                <a:rPr lang="es-VE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SI AHORRAS!</a:t>
              </a:r>
            </a:p>
          </p:txBody>
        </p:sp>
      </p:grp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885198183"/>
              </p:ext>
            </p:extLst>
          </p:nvPr>
        </p:nvGraphicFramePr>
        <p:xfrm>
          <a:off x="198099" y="2276872"/>
          <a:ext cx="8720327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56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</a:t>
            </a: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247448" y="2283781"/>
            <a:ext cx="8670979" cy="151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67881" tIns="267881" rIns="267881" bIns="267881" anchor="ctr"/>
          <a:lstStyle/>
          <a:p>
            <a:pPr algn="ctr"/>
            <a:r>
              <a:rPr lang="es-MX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DISEÑO DE PANTALLAS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3233736" y="4302757"/>
            <a:ext cx="5698546" cy="1502507"/>
            <a:chOff x="3265942" y="3222637"/>
            <a:chExt cx="5698546" cy="1502507"/>
          </a:xfrm>
        </p:grpSpPr>
        <p:grpSp>
          <p:nvGrpSpPr>
            <p:cNvPr id="9" name="8 Grupo"/>
            <p:cNvGrpSpPr/>
            <p:nvPr/>
          </p:nvGrpSpPr>
          <p:grpSpPr>
            <a:xfrm>
              <a:off x="3265942" y="3222637"/>
              <a:ext cx="5698546" cy="1224000"/>
              <a:chOff x="1970" y="107363"/>
              <a:chExt cx="5698546" cy="1267633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15825" y="107363"/>
                <a:ext cx="5684691" cy="12676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11 Rectángulo"/>
              <p:cNvSpPr/>
              <p:nvPr/>
            </p:nvSpPr>
            <p:spPr>
              <a:xfrm>
                <a:off x="1970" y="107363"/>
                <a:ext cx="5684691" cy="12676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9540" tIns="129540" rIns="129540" bIns="12954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35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ANALISIS CAUSA RAIZ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VE" sz="22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Reporta, investiga incidentes y toma medidas preventivas por cada causa básica</a:t>
                </a:r>
                <a:endParaRPr lang="es-VE" sz="2200" dirty="0"/>
              </a:p>
            </p:txBody>
          </p:sp>
        </p:grpSp>
        <p:sp>
          <p:nvSpPr>
            <p:cNvPr id="10" name="9 CuadroTexto"/>
            <p:cNvSpPr txBox="1"/>
            <p:nvPr/>
          </p:nvSpPr>
          <p:spPr>
            <a:xfrm>
              <a:off x="3265942" y="4417367"/>
              <a:ext cx="569854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APROVECHANDO OPORTUNIDADES DE MEJORA. </a:t>
              </a:r>
              <a:r>
                <a:rPr lang="es-VE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¡</a:t>
              </a:r>
              <a:r>
                <a:rPr lang="pt-BR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PREVIENES ACCIDENTES</a:t>
              </a:r>
              <a:r>
                <a:rPr lang="pt-BR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!</a:t>
              </a:r>
              <a:endParaRPr lang="pt-BR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356992"/>
            <a:ext cx="2968360" cy="31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 fontScale="90000"/>
          </a:bodyPr>
          <a:lstStyle/>
          <a:p>
            <a:pPr algn="l"/>
            <a:r>
              <a:rPr lang="es-VE" sz="3400" dirty="0">
                <a:latin typeface="Calibri" panose="020F0502020204030204" pitchFamily="34" charset="0"/>
              </a:rPr>
              <a:t>Mejora Continua de la Seguridad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3100" dirty="0" smtClean="0">
                <a:latin typeface="Calibri" panose="020F0502020204030204" pitchFamily="34" charset="0"/>
              </a:rPr>
              <a:t>Configuración de </a:t>
            </a:r>
            <a:r>
              <a:rPr lang="es-VE" sz="2700" dirty="0" smtClean="0">
                <a:latin typeface="Calibri" panose="020F0502020204030204" pitchFamily="34" charset="0"/>
              </a:rPr>
              <a:t>Usuario</a:t>
            </a:r>
            <a:endParaRPr lang="es-VE" sz="3100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710" t="6615" r="15053" b="29125"/>
          <a:stretch/>
        </p:blipFill>
        <p:spPr>
          <a:xfrm>
            <a:off x="251520" y="1412776"/>
            <a:ext cx="871137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930432"/>
          </a:xfrm>
        </p:spPr>
        <p:txBody>
          <a:bodyPr>
            <a:normAutofit fontScale="90000"/>
          </a:bodyPr>
          <a:lstStyle/>
          <a:p>
            <a:pPr algn="l"/>
            <a:r>
              <a:rPr lang="es-VE" sz="3400" dirty="0">
                <a:latin typeface="Calibri" panose="020F0502020204030204" pitchFamily="34" charset="0"/>
              </a:rPr>
              <a:t>Mejora Continua de la Seguridad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3600" dirty="0" smtClean="0">
                <a:latin typeface="Calibri" panose="020F0502020204030204" pitchFamily="34" charset="0"/>
              </a:rPr>
              <a:t>Menú para Ingreso de Datos</a:t>
            </a:r>
            <a:endParaRPr lang="es-VE" sz="4000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943" t="10311" r="15593" b="26375"/>
          <a:stretch/>
        </p:blipFill>
        <p:spPr>
          <a:xfrm>
            <a:off x="179512" y="1484784"/>
            <a:ext cx="871296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1152128"/>
          </a:xfrm>
        </p:spPr>
        <p:txBody>
          <a:bodyPr>
            <a:normAutofit fontScale="90000"/>
          </a:bodyPr>
          <a:lstStyle/>
          <a:p>
            <a:pPr algn="l"/>
            <a:r>
              <a:rPr lang="es-VE" sz="4000" dirty="0" smtClean="0">
                <a:latin typeface="Calibri" panose="020F0502020204030204" pitchFamily="34" charset="0"/>
              </a:rPr>
              <a:t>Gestión de Incidentes</a:t>
            </a:r>
            <a:r>
              <a:rPr lang="es-VE" sz="4000" dirty="0" smtClean="0">
                <a:latin typeface="Calibri" panose="020F0502020204030204" pitchFamily="34" charset="0"/>
              </a:rPr>
              <a:t/>
            </a:r>
            <a:br>
              <a:rPr lang="es-VE" sz="4000" dirty="0" smtClean="0">
                <a:latin typeface="Calibri" panose="020F0502020204030204" pitchFamily="34" charset="0"/>
              </a:rPr>
            </a:br>
            <a:r>
              <a:rPr lang="es-VE" sz="2200" b="1" dirty="0" smtClean="0">
                <a:latin typeface="Calibri" panose="020F0502020204030204" pitchFamily="34" charset="0"/>
              </a:rPr>
              <a:t>Acumulación de Puntos, por Producto, Forma de Pago, Canje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381" t="9366" r="14563" b="15981"/>
          <a:stretch/>
        </p:blipFill>
        <p:spPr>
          <a:xfrm>
            <a:off x="210942" y="836712"/>
            <a:ext cx="8784976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1" y="260648"/>
            <a:ext cx="5976664" cy="1152128"/>
          </a:xfrm>
        </p:spPr>
        <p:txBody>
          <a:bodyPr>
            <a:normAutofit/>
          </a:bodyPr>
          <a:lstStyle/>
          <a:p>
            <a:pPr algn="l"/>
            <a:r>
              <a:rPr lang="es-VE" sz="3100" dirty="0">
                <a:latin typeface="Calibri" panose="020F0502020204030204" pitchFamily="34" charset="0"/>
              </a:rPr>
              <a:t>Mejora Continua de la Seguridad </a:t>
            </a:r>
            <a:r>
              <a:rPr lang="es-VE" sz="2000" b="1" dirty="0" smtClean="0">
                <a:latin typeface="Calibri" panose="020F0502020204030204" pitchFamily="34" charset="0"/>
              </a:rPr>
              <a:t>Gestión del Supervisor</a:t>
            </a:r>
            <a:endParaRPr lang="es-VE" sz="4000" b="1" dirty="0">
              <a:latin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745" t="14175" r="16926" b="5501"/>
          <a:stretch/>
        </p:blipFill>
        <p:spPr>
          <a:xfrm>
            <a:off x="395536" y="1196752"/>
            <a:ext cx="820891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1666</TotalTime>
  <Words>695</Words>
  <Application>Microsoft Office PowerPoint</Application>
  <PresentationFormat>Presentación en pantalla (4:3)</PresentationFormat>
  <Paragraphs>102</Paragraphs>
  <Slides>25</Slides>
  <Notes>0</Notes>
  <HiddenSlides>4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Candara</vt:lpstr>
      <vt:lpstr>Symbol</vt:lpstr>
      <vt:lpstr>Tahoma</vt:lpstr>
      <vt:lpstr>Times New Roman</vt:lpstr>
      <vt:lpstr>Forma de onda</vt:lpstr>
      <vt:lpstr>Presentación de PowerPoint</vt:lpstr>
      <vt:lpstr>Presentación de PowerPoint</vt:lpstr>
      <vt:lpstr>Presentación de PowerPoint</vt:lpstr>
      <vt:lpstr>FIDELIZACION DE CLIENTES</vt:lpstr>
      <vt:lpstr>Mejora Continua de la Seguridad</vt:lpstr>
      <vt:lpstr>Mejora Continua de la Seguridad Configuración de Usuario</vt:lpstr>
      <vt:lpstr>Mejora Continua de la Seguridad Menú para Ingreso de Datos</vt:lpstr>
      <vt:lpstr>Gestión de Incidentes Acumulación de Puntos, por Producto, Forma de Pago, Canje</vt:lpstr>
      <vt:lpstr>Mejora Continua de la Seguridad Gestión del Supervisor</vt:lpstr>
      <vt:lpstr>Mejora Continua de la Seguridad Consultas de Incidencias por fecha</vt:lpstr>
      <vt:lpstr>Mejora Continua de la Seguridad Verificación de Amonestaciones</vt:lpstr>
      <vt:lpstr>Mejora Continua de la Seguridad Informe de Incidencias por fecha - SBC</vt:lpstr>
      <vt:lpstr>Mejora Continua de la Seguridad Grafico de Incidencias por fecha - SBC</vt:lpstr>
      <vt:lpstr>Mejora Continua de la Seguridad Grafico de acciones preventivas</vt:lpstr>
      <vt:lpstr>Mejora Continua de la Seguridad</vt:lpstr>
      <vt:lpstr>Mejora Continua de la Seguridad</vt:lpstr>
      <vt:lpstr>Mejora Continua de la Seguridad</vt:lpstr>
      <vt:lpstr>Mejora Continua de la Seguridad</vt:lpstr>
      <vt:lpstr>Mejora Continua de la Seguridad</vt:lpstr>
      <vt:lpstr>Mejora Continua de la Seguridad</vt:lpstr>
      <vt:lpstr>Mejora Continua de la Seguridad</vt:lpstr>
      <vt:lpstr>Mejora Continua de la Seguridad</vt:lpstr>
      <vt:lpstr>Consultas y/o Preguntas</vt:lpstr>
      <vt:lpstr>Presentación de PowerPoint</vt:lpstr>
      <vt:lpstr>Consultas y/o Preguntas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Ruiz</dc:creator>
  <cp:lastModifiedBy>usuario</cp:lastModifiedBy>
  <cp:revision>77</cp:revision>
  <dcterms:created xsi:type="dcterms:W3CDTF">2015-03-28T22:50:51Z</dcterms:created>
  <dcterms:modified xsi:type="dcterms:W3CDTF">2015-05-03T00:35:21Z</dcterms:modified>
</cp:coreProperties>
</file>